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9" r:id="rId3"/>
    <p:sldId id="274" r:id="rId4"/>
    <p:sldId id="266" r:id="rId5"/>
    <p:sldId id="281" r:id="rId6"/>
    <p:sldId id="275" r:id="rId7"/>
    <p:sldId id="262" r:id="rId8"/>
    <p:sldId id="264" r:id="rId9"/>
    <p:sldId id="263" r:id="rId10"/>
    <p:sldId id="265" r:id="rId11"/>
    <p:sldId id="282" r:id="rId12"/>
    <p:sldId id="284" r:id="rId13"/>
    <p:sldId id="268" r:id="rId14"/>
    <p:sldId id="276" r:id="rId15"/>
    <p:sldId id="277" r:id="rId16"/>
    <p:sldId id="278" r:id="rId17"/>
    <p:sldId id="279" r:id="rId18"/>
    <p:sldId id="269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4C6C9-8FEB-423D-840A-AAAEB617AF0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4D096-E34B-4DD8-95A4-42964BF4B5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Элементы теории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Расширенный алгоритм Евклида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Решаемая задача:</a:t>
            </a:r>
            <a:br>
              <a:rPr lang="ru-RU" dirty="0" smtClean="0"/>
            </a:br>
            <a:r>
              <a:rPr lang="ru-RU" dirty="0" smtClean="0"/>
              <a:t>найти такие</a:t>
            </a:r>
            <a:r>
              <a:rPr lang="en-US" dirty="0" smtClean="0"/>
              <a:t> </a:t>
            </a:r>
            <a:r>
              <a:rPr lang="ru-RU" dirty="0" smtClean="0"/>
              <a:t>целые числа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y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что </a:t>
            </a:r>
            <a:r>
              <a:rPr lang="en-US" b="1" dirty="0" smtClean="0"/>
              <a:t>ax + by = </a:t>
            </a:r>
            <a:r>
              <a:rPr lang="ru-RU" b="1" dirty="0" smtClean="0"/>
              <a:t>НОД(</a:t>
            </a:r>
            <a:r>
              <a:rPr lang="en-US" b="1" dirty="0" smtClean="0"/>
              <a:t>a, b)</a:t>
            </a:r>
            <a:endParaRPr lang="ru-RU" dirty="0" smtClean="0"/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en-US" b="1" dirty="0" smtClean="0"/>
              <a:t>4</a:t>
            </a:r>
            <a:r>
              <a:rPr lang="ru-RU" b="1" dirty="0" smtClean="0"/>
              <a:t>5 </a:t>
            </a:r>
            <a:r>
              <a:rPr lang="ru-RU" b="1" dirty="0" smtClean="0"/>
              <a:t>* </a:t>
            </a:r>
            <a:r>
              <a:rPr lang="en-US" b="1" dirty="0" smtClean="0"/>
              <a:t>x + </a:t>
            </a:r>
            <a:r>
              <a:rPr lang="en-US" b="1" dirty="0" smtClean="0"/>
              <a:t>12 </a:t>
            </a:r>
            <a:r>
              <a:rPr lang="en-US" b="1" dirty="0" smtClean="0"/>
              <a:t>* y = 3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Расширенный алгоритм Евклида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 рекурсивная формула:</a:t>
            </a:r>
            <a:br>
              <a:rPr lang="ru-RU" dirty="0" smtClean="0"/>
            </a:br>
            <a:r>
              <a:rPr lang="en-US" dirty="0" err="1" smtClean="0"/>
              <a:t>ExtGcd</a:t>
            </a:r>
            <a:r>
              <a:rPr lang="en-US" dirty="0" smtClean="0"/>
              <a:t>(a</a:t>
            </a:r>
            <a:r>
              <a:rPr lang="en-US" dirty="0" smtClean="0"/>
              <a:t>, </a:t>
            </a:r>
            <a:r>
              <a:rPr lang="en-US" dirty="0" smtClean="0"/>
              <a:t>0) </a:t>
            </a:r>
            <a:r>
              <a:rPr lang="en-US" dirty="0" smtClean="0"/>
              <a:t>= </a:t>
            </a:r>
            <a:r>
              <a:rPr lang="en-US" dirty="0" smtClean="0"/>
              <a:t>(1, 0)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ExtGcd</a:t>
            </a:r>
            <a:r>
              <a:rPr lang="en-US" dirty="0" smtClean="0"/>
              <a:t>(a</a:t>
            </a:r>
            <a:r>
              <a:rPr lang="en-US" dirty="0" smtClean="0"/>
              <a:t>, b) =</a:t>
            </a:r>
            <a:r>
              <a:rPr lang="ru-RU" dirty="0" smtClean="0"/>
              <a:t> </a:t>
            </a:r>
            <a:r>
              <a:rPr lang="en-US" dirty="0" smtClean="0"/>
              <a:t>(y, x – (a / b)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∙</a:t>
            </a:r>
            <a:r>
              <a:rPr lang="en-US" dirty="0" smtClean="0">
                <a:sym typeface="Symbol"/>
              </a:rPr>
              <a:t> y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ru-RU" dirty="0" smtClean="0"/>
              <a:t>где (</a:t>
            </a:r>
            <a:r>
              <a:rPr lang="en-US" dirty="0" smtClean="0"/>
              <a:t>x, y</a:t>
            </a:r>
            <a:r>
              <a:rPr lang="ru-RU" dirty="0" smtClean="0"/>
              <a:t>) = </a:t>
            </a:r>
            <a:r>
              <a:rPr lang="en-US" dirty="0" err="1" smtClean="0"/>
              <a:t>ExtGcd</a:t>
            </a:r>
            <a:r>
              <a:rPr lang="en-US" dirty="0" smtClean="0"/>
              <a:t>(b</a:t>
            </a:r>
            <a:r>
              <a:rPr lang="en-US" dirty="0" smtClean="0"/>
              <a:t>, a % b)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Расширенный алгоритм Евклида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пример</a:t>
            </a:r>
            <a:r>
              <a:rPr lang="en-US" dirty="0" smtClean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Прямой ход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Обратный ход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       </a:t>
                      </a:r>
                      <a:r>
                        <a:rPr lang="en-US" sz="2000" dirty="0" smtClean="0"/>
                        <a:t>45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+ 12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 (3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12 + 9)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+ 12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1</a:t>
                      </a:r>
                      <a:endParaRPr lang="ru-RU" sz="2000" baseline="-25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12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(3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+ y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) + 9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= y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= –1,      y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= 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–</a:t>
                      </a:r>
                      <a:r>
                        <a:rPr lang="en-US" sz="2000" baseline="0" dirty="0" smtClean="0"/>
                        <a:t> 3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ym typeface="Symbol"/>
                        </a:rPr>
                        <a:t>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 = 4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       </a:t>
                      </a:r>
                      <a:r>
                        <a:rPr lang="en-US" sz="2000" dirty="0" smtClean="0"/>
                        <a:t>12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+ 9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</a:t>
                      </a:r>
                      <a:r>
                        <a:rPr lang="en-US" sz="2000" dirty="0" smtClean="0"/>
                        <a:t>(9 + 3)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+ 9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 </a:t>
                      </a:r>
                      <a:r>
                        <a:rPr lang="ru-RU" sz="2000" dirty="0" smtClean="0"/>
                        <a:t>  </a:t>
                      </a:r>
                      <a:r>
                        <a:rPr lang="en-US" sz="2000" dirty="0" smtClean="0"/>
                        <a:t>9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(1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+ y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) + 3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= y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= 1,         y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= 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–</a:t>
                      </a:r>
                      <a:r>
                        <a:rPr lang="en-US" sz="2000" baseline="0" dirty="0" smtClean="0"/>
                        <a:t> 1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ym typeface="Symbol"/>
                        </a:rPr>
                        <a:t>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 = –1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         </a:t>
                      </a:r>
                      <a:r>
                        <a:rPr lang="en-US" sz="2000" dirty="0" smtClean="0"/>
                        <a:t>9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+ 3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  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(3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3 + 0</a:t>
                      </a:r>
                      <a:r>
                        <a:rPr lang="en-US" sz="2000" dirty="0" smtClean="0"/>
                        <a:t>)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+ 3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</a:t>
                      </a:r>
                      <a:r>
                        <a:rPr lang="en-US" sz="2000" dirty="0" smtClean="0"/>
                        <a:t> 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(3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+ y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) + 0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= y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dirty="0" smtClean="0"/>
                        <a:t> = 0,         y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= x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dirty="0" smtClean="0"/>
                        <a:t> –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3 </a:t>
                      </a:r>
                      <a:r>
                        <a:rPr lang="en-US" sz="2000" dirty="0" smtClean="0">
                          <a:sym typeface="Symbol"/>
                        </a:rPr>
                        <a:t>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 = 1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          </a:t>
                      </a:r>
                      <a:r>
                        <a:rPr lang="en-US" sz="2000" dirty="0" smtClean="0"/>
                        <a:t>3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en-US" sz="2000" dirty="0" smtClean="0">
                          <a:sym typeface="Symbol"/>
                        </a:rPr>
                        <a:t> </a:t>
                      </a:r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dirty="0" smtClean="0"/>
                        <a:t> + 0 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  <a:sym typeface="Symbol"/>
                        </a:rPr>
                        <a:t>∙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dirty="0" smtClean="0"/>
                        <a:t> =</a:t>
                      </a:r>
                      <a:r>
                        <a:rPr lang="en-US" sz="2000" baseline="0" dirty="0" smtClean="0"/>
                        <a:t> 1,                 </a:t>
                      </a:r>
                      <a:r>
                        <a:rPr lang="en-US" sz="2000" dirty="0" smtClean="0"/>
                        <a:t>y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baseline="0" dirty="0" smtClean="0"/>
                        <a:t> = 0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Кольцо вычетов по модулю </a:t>
            </a:r>
            <a:r>
              <a:rPr lang="en-US" b="1" dirty="0" smtClean="0"/>
              <a:t>m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Обозначение: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m</a:t>
            </a:r>
            <a:endParaRPr lang="en-US" baseline="-25000" dirty="0" smtClean="0"/>
          </a:p>
          <a:p>
            <a:r>
              <a:rPr lang="ru-RU" dirty="0" smtClean="0"/>
              <a:t>Элементы:</a:t>
            </a:r>
            <a:br>
              <a:rPr lang="ru-RU" dirty="0" smtClean="0"/>
            </a:br>
            <a:r>
              <a:rPr lang="ru-RU" dirty="0" smtClean="0"/>
              <a:t>  целые числа от 0 до </a:t>
            </a:r>
            <a:r>
              <a:rPr lang="en-US" dirty="0" smtClean="0"/>
              <a:t>m-1</a:t>
            </a:r>
            <a:endParaRPr lang="ru-RU" dirty="0" smtClean="0"/>
          </a:p>
          <a:p>
            <a:r>
              <a:rPr lang="ru-RU" dirty="0" smtClean="0"/>
              <a:t>Операция сложения:</a:t>
            </a:r>
            <a:br>
              <a:rPr lang="ru-RU" dirty="0" smtClean="0"/>
            </a:br>
            <a:r>
              <a:rPr lang="ru-RU" dirty="0" smtClean="0"/>
              <a:t>   (</a:t>
            </a:r>
            <a:r>
              <a:rPr lang="en-US" dirty="0" smtClean="0"/>
              <a:t>a + b) mod m</a:t>
            </a:r>
          </a:p>
          <a:p>
            <a:r>
              <a:rPr lang="ru-RU" dirty="0" smtClean="0"/>
              <a:t>Операция умножения:</a:t>
            </a:r>
            <a:br>
              <a:rPr lang="ru-RU" dirty="0" smtClean="0"/>
            </a:br>
            <a:r>
              <a:rPr lang="ru-RU" dirty="0" smtClean="0"/>
              <a:t>   (</a:t>
            </a:r>
            <a:r>
              <a:rPr lang="en-US" dirty="0" smtClean="0"/>
              <a:t>a * b) mod m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сложения в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Ассоциативность: (</a:t>
            </a:r>
            <a:r>
              <a:rPr lang="en-US" dirty="0" smtClean="0"/>
              <a:t>a + b)</a:t>
            </a:r>
            <a:r>
              <a:rPr lang="ru-RU" dirty="0" smtClean="0"/>
              <a:t> + с = </a:t>
            </a:r>
            <a:r>
              <a:rPr lang="en-US" dirty="0" smtClean="0"/>
              <a:t>a + (b + c)</a:t>
            </a:r>
          </a:p>
          <a:p>
            <a:r>
              <a:rPr lang="ru-RU" dirty="0" smtClean="0"/>
              <a:t>Коммутативность:  </a:t>
            </a:r>
            <a:r>
              <a:rPr lang="en-US" dirty="0" smtClean="0"/>
              <a:t>a + b = b + a</a:t>
            </a:r>
          </a:p>
          <a:p>
            <a:r>
              <a:rPr lang="ru-RU" dirty="0" smtClean="0"/>
              <a:t>Нейтральный элемент </a:t>
            </a:r>
            <a:r>
              <a:rPr lang="ru-RU" b="1" dirty="0" smtClean="0"/>
              <a:t>0</a:t>
            </a:r>
            <a:r>
              <a:rPr lang="ru-RU" dirty="0" smtClean="0"/>
              <a:t>: </a:t>
            </a:r>
            <a:r>
              <a:rPr lang="en-US" dirty="0" smtClean="0"/>
              <a:t>a + 0 = 0 + a = a</a:t>
            </a:r>
          </a:p>
          <a:p>
            <a:r>
              <a:rPr lang="ru-RU" dirty="0" smtClean="0"/>
              <a:t>Обратный элемент </a:t>
            </a:r>
            <a:r>
              <a:rPr lang="ru-RU" b="1" dirty="0" smtClean="0"/>
              <a:t>–</a:t>
            </a:r>
            <a:r>
              <a:rPr lang="en-US" b="1" dirty="0" smtClean="0"/>
              <a:t>a</a:t>
            </a:r>
            <a:r>
              <a:rPr lang="en-US" dirty="0" smtClean="0"/>
              <a:t>: a + (–a) = (–a) + a = 0</a:t>
            </a:r>
          </a:p>
          <a:p>
            <a:r>
              <a:rPr lang="ru-RU" dirty="0" smtClean="0"/>
              <a:t>Вычисление:</a:t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en-US" dirty="0" smtClean="0"/>
              <a:t>a + b:   (a + b) % m</a:t>
            </a:r>
            <a:br>
              <a:rPr lang="en-US" dirty="0" smtClean="0"/>
            </a:br>
            <a:r>
              <a:rPr lang="en-US" dirty="0" smtClean="0"/>
              <a:t>   a – b:   (a + m – b) % m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умножения в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Ассоциативность: (</a:t>
            </a:r>
            <a:r>
              <a:rPr lang="en-US" dirty="0" smtClean="0"/>
              <a:t>a </a:t>
            </a:r>
            <a:r>
              <a:rPr lang="ru-RU" dirty="0" smtClean="0"/>
              <a:t>*</a:t>
            </a:r>
            <a:r>
              <a:rPr lang="en-US" dirty="0" smtClean="0"/>
              <a:t> b)</a:t>
            </a:r>
            <a:r>
              <a:rPr lang="ru-RU" dirty="0" smtClean="0"/>
              <a:t> * с = </a:t>
            </a:r>
            <a:r>
              <a:rPr lang="en-US" dirty="0" smtClean="0"/>
              <a:t>a </a:t>
            </a:r>
            <a:r>
              <a:rPr lang="ru-RU" dirty="0" smtClean="0"/>
              <a:t>*</a:t>
            </a:r>
            <a:r>
              <a:rPr lang="en-US" dirty="0" smtClean="0"/>
              <a:t> (b </a:t>
            </a:r>
            <a:r>
              <a:rPr lang="ru-RU" dirty="0" smtClean="0"/>
              <a:t>*</a:t>
            </a:r>
            <a:r>
              <a:rPr lang="en-US" dirty="0" smtClean="0"/>
              <a:t> c)</a:t>
            </a:r>
          </a:p>
          <a:p>
            <a:r>
              <a:rPr lang="ru-RU" dirty="0" smtClean="0"/>
              <a:t>Коммутативность:  </a:t>
            </a:r>
            <a:r>
              <a:rPr lang="en-US" dirty="0" smtClean="0"/>
              <a:t>a </a:t>
            </a:r>
            <a:r>
              <a:rPr lang="ru-RU" dirty="0" smtClean="0"/>
              <a:t>*</a:t>
            </a:r>
            <a:r>
              <a:rPr lang="en-US" dirty="0" smtClean="0"/>
              <a:t> b = b </a:t>
            </a:r>
            <a:r>
              <a:rPr lang="ru-RU" dirty="0" smtClean="0"/>
              <a:t>*</a:t>
            </a:r>
            <a:r>
              <a:rPr lang="en-US" dirty="0" smtClean="0"/>
              <a:t> a</a:t>
            </a:r>
            <a:endParaRPr lang="ru-RU" dirty="0" smtClean="0"/>
          </a:p>
          <a:p>
            <a:r>
              <a:rPr lang="ru-RU" dirty="0" smtClean="0"/>
              <a:t>Дистрибутивность: </a:t>
            </a:r>
            <a:r>
              <a:rPr lang="en-US" dirty="0" smtClean="0"/>
              <a:t>a * (b + c) = a * b + a * c</a:t>
            </a:r>
          </a:p>
          <a:p>
            <a:r>
              <a:rPr lang="ru-RU" dirty="0" smtClean="0"/>
              <a:t>Нейтральный элемент </a:t>
            </a:r>
            <a:r>
              <a:rPr lang="ru-RU" b="1" dirty="0" smtClean="0"/>
              <a:t>1</a:t>
            </a:r>
            <a:r>
              <a:rPr lang="ru-RU" dirty="0" smtClean="0"/>
              <a:t>: </a:t>
            </a:r>
            <a:r>
              <a:rPr lang="en-US" dirty="0" smtClean="0"/>
              <a:t>a </a:t>
            </a:r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1</a:t>
            </a:r>
            <a:r>
              <a:rPr lang="en-US" dirty="0" smtClean="0"/>
              <a:t> = 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*</a:t>
            </a:r>
            <a:r>
              <a:rPr lang="en-US" dirty="0" smtClean="0"/>
              <a:t> a = a</a:t>
            </a:r>
          </a:p>
          <a:p>
            <a:r>
              <a:rPr lang="ru-RU" dirty="0" smtClean="0"/>
              <a:t>Обратный элемент </a:t>
            </a:r>
            <a:r>
              <a:rPr lang="en-US" b="1" dirty="0" smtClean="0"/>
              <a:t>a</a:t>
            </a:r>
            <a:r>
              <a:rPr lang="ru-RU" b="1" baseline="30000" dirty="0" smtClean="0"/>
              <a:t>-1</a:t>
            </a:r>
            <a:r>
              <a:rPr lang="en-US" dirty="0" smtClean="0"/>
              <a:t>: a </a:t>
            </a:r>
            <a:r>
              <a:rPr lang="ru-RU" dirty="0" smtClean="0"/>
              <a:t>*</a:t>
            </a:r>
            <a:r>
              <a:rPr lang="en-US" dirty="0" smtClean="0"/>
              <a:t> (a</a:t>
            </a:r>
            <a:r>
              <a:rPr lang="ru-RU" baseline="30000" dirty="0" smtClean="0"/>
              <a:t>-1</a:t>
            </a:r>
            <a:r>
              <a:rPr lang="en-US" dirty="0" smtClean="0"/>
              <a:t>) = (a</a:t>
            </a:r>
            <a:r>
              <a:rPr lang="ru-RU" baseline="30000" dirty="0" smtClean="0"/>
              <a:t>-1</a:t>
            </a:r>
            <a:r>
              <a:rPr lang="en-US" dirty="0" smtClean="0"/>
              <a:t>) </a:t>
            </a:r>
            <a:r>
              <a:rPr lang="ru-RU" dirty="0" smtClean="0"/>
              <a:t>*</a:t>
            </a:r>
            <a:r>
              <a:rPr lang="en-US" dirty="0" smtClean="0"/>
              <a:t> a = </a:t>
            </a:r>
            <a:r>
              <a:rPr lang="ru-RU" dirty="0" smtClean="0"/>
              <a:t>1</a:t>
            </a:r>
            <a:endParaRPr lang="en-US" dirty="0" smtClean="0"/>
          </a:p>
          <a:p>
            <a:r>
              <a:rPr lang="ru-RU" dirty="0" smtClean="0"/>
              <a:t>Вычисление:</a:t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en-US" dirty="0" smtClean="0"/>
              <a:t>a * b:   (a * b) % m</a:t>
            </a:r>
            <a:br>
              <a:rPr lang="en-US" dirty="0" smtClean="0"/>
            </a:br>
            <a:r>
              <a:rPr lang="en-US" dirty="0" smtClean="0"/>
              <a:t>   a / b:   (a * b</a:t>
            </a:r>
            <a:r>
              <a:rPr lang="ru-RU" baseline="30000" dirty="0" smtClean="0"/>
              <a:t>-1</a:t>
            </a:r>
            <a:r>
              <a:rPr lang="en-US" dirty="0" smtClean="0"/>
              <a:t>) % m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Обратный элемент </a:t>
            </a:r>
            <a:r>
              <a:rPr lang="en-US" dirty="0" smtClean="0"/>
              <a:t>a</a:t>
            </a:r>
            <a:r>
              <a:rPr lang="ru-RU" baseline="30000" dirty="0" smtClean="0"/>
              <a:t>-1</a:t>
            </a:r>
            <a:r>
              <a:rPr lang="ru-RU" dirty="0" smtClean="0"/>
              <a:t> в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Делители нуля: </a:t>
            </a:r>
            <a:r>
              <a:rPr lang="en-US" dirty="0" smtClean="0"/>
              <a:t>a != 0, b != 0, a * b = 0</a:t>
            </a:r>
            <a:br>
              <a:rPr lang="en-US" dirty="0" smtClean="0"/>
            </a:br>
            <a:r>
              <a:rPr lang="ru-RU" dirty="0" smtClean="0"/>
              <a:t>пример: 9 * 10 </a:t>
            </a:r>
            <a:r>
              <a:rPr lang="en-US" dirty="0" smtClean="0"/>
              <a:t>= 0</a:t>
            </a:r>
            <a:r>
              <a:rPr lang="ru-RU" dirty="0" smtClean="0"/>
              <a:t> </a:t>
            </a:r>
            <a:r>
              <a:rPr lang="en-US" dirty="0" smtClean="0"/>
              <a:t>mod 15</a:t>
            </a:r>
          </a:p>
          <a:p>
            <a:r>
              <a:rPr lang="en-US" dirty="0" smtClean="0"/>
              <a:t>a – </a:t>
            </a:r>
            <a:r>
              <a:rPr lang="ru-RU" dirty="0" smtClean="0"/>
              <a:t>делитель нуля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ru-RU" dirty="0" smtClean="0">
                <a:sym typeface="Wingdings" pitchFamily="2" charset="2"/>
              </a:rPr>
              <a:t> (</a:t>
            </a:r>
            <a:r>
              <a:rPr lang="en-US" dirty="0" smtClean="0">
                <a:sym typeface="Wingdings" pitchFamily="2" charset="2"/>
              </a:rPr>
              <a:t>a, m) != 1</a:t>
            </a:r>
          </a:p>
          <a:p>
            <a:r>
              <a:rPr lang="en-US" dirty="0" smtClean="0"/>
              <a:t>a</a:t>
            </a:r>
            <a:r>
              <a:rPr lang="ru-RU" baseline="30000" dirty="0" smtClean="0"/>
              <a:t>-1 </a:t>
            </a:r>
            <a:r>
              <a:rPr lang="ru-RU" dirty="0" smtClean="0"/>
              <a:t>существует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ru-RU" dirty="0" smtClean="0">
                <a:sym typeface="Wingdings" pitchFamily="2" charset="2"/>
              </a:rPr>
              <a:t> </a:t>
            </a:r>
            <a:r>
              <a:rPr lang="en-US" dirty="0" smtClean="0"/>
              <a:t>a </a:t>
            </a:r>
            <a:r>
              <a:rPr lang="ru-RU" dirty="0" smtClean="0"/>
              <a:t>не делитель нуля</a:t>
            </a:r>
          </a:p>
          <a:p>
            <a:r>
              <a:rPr lang="ru-RU" dirty="0" smtClean="0"/>
              <a:t>Следствие: если </a:t>
            </a:r>
            <a:r>
              <a:rPr lang="en-US" b="1" dirty="0" smtClean="0"/>
              <a:t>m</a:t>
            </a:r>
            <a:r>
              <a:rPr lang="en-US" dirty="0" smtClean="0"/>
              <a:t> </a:t>
            </a:r>
            <a:r>
              <a:rPr lang="ru-RU" dirty="0" smtClean="0"/>
              <a:t>– простое число, то у каждого элемента в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m</a:t>
            </a:r>
            <a:r>
              <a:rPr lang="en-US" baseline="-25000" dirty="0" smtClean="0"/>
              <a:t> </a:t>
            </a:r>
            <a:r>
              <a:rPr lang="ru-RU" dirty="0" smtClean="0"/>
              <a:t>кроме 0 существует обратный по умножению.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Вычисление обратного элемента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Использование расширенного алгоритма Евклида:</a:t>
            </a:r>
            <a:br>
              <a:rPr lang="ru-RU" dirty="0" smtClean="0"/>
            </a:br>
            <a:r>
              <a:rPr lang="en-US" dirty="0" smtClean="0"/>
              <a:t>(a</a:t>
            </a:r>
            <a:r>
              <a:rPr lang="ru-RU" baseline="30000" dirty="0" smtClean="0"/>
              <a:t>-1</a:t>
            </a:r>
            <a:r>
              <a:rPr lang="en-US" dirty="0" smtClean="0"/>
              <a:t>) </a:t>
            </a:r>
            <a:r>
              <a:rPr lang="ru-RU" dirty="0" smtClean="0"/>
              <a:t>*</a:t>
            </a:r>
            <a:r>
              <a:rPr lang="en-US" dirty="0" smtClean="0"/>
              <a:t> a</a:t>
            </a:r>
            <a:r>
              <a:rPr lang="ru-RU" dirty="0" smtClean="0"/>
              <a:t> </a:t>
            </a:r>
            <a:r>
              <a:rPr lang="en-US" dirty="0" smtClean="0"/>
              <a:t>= </a:t>
            </a:r>
            <a:r>
              <a:rPr lang="ru-RU" dirty="0" smtClean="0"/>
              <a:t>1 </a:t>
            </a:r>
            <a:r>
              <a:rPr lang="en-US" dirty="0" smtClean="0"/>
              <a:t>mod m</a:t>
            </a:r>
            <a:br>
              <a:rPr lang="en-US" dirty="0" smtClean="0"/>
            </a:br>
            <a:r>
              <a:rPr lang="en-US" dirty="0" smtClean="0"/>
              <a:t>(a</a:t>
            </a:r>
            <a:r>
              <a:rPr lang="ru-RU" baseline="30000" dirty="0" smtClean="0"/>
              <a:t>-1</a:t>
            </a:r>
            <a:r>
              <a:rPr lang="en-US" dirty="0" smtClean="0"/>
              <a:t>) </a:t>
            </a:r>
            <a:r>
              <a:rPr lang="ru-RU" dirty="0" smtClean="0"/>
              <a:t>*</a:t>
            </a:r>
            <a:r>
              <a:rPr lang="en-US" dirty="0" smtClean="0"/>
              <a:t> a = k * m + </a:t>
            </a:r>
            <a:r>
              <a:rPr lang="ru-RU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</a:t>
            </a:r>
            <a:r>
              <a:rPr lang="ru-RU" baseline="30000" dirty="0" smtClean="0"/>
              <a:t>-1</a:t>
            </a:r>
            <a:r>
              <a:rPr lang="en-US" dirty="0" smtClean="0"/>
              <a:t>) </a:t>
            </a:r>
            <a:r>
              <a:rPr lang="ru-RU" dirty="0" smtClean="0"/>
              <a:t>*</a:t>
            </a:r>
            <a:r>
              <a:rPr lang="en-US" dirty="0" smtClean="0"/>
              <a:t> a – k * m = </a:t>
            </a:r>
            <a:r>
              <a:rPr lang="ru-RU" dirty="0" smtClean="0"/>
              <a:t>1</a:t>
            </a:r>
            <a:endParaRPr lang="en-US" dirty="0" smtClean="0"/>
          </a:p>
          <a:p>
            <a:r>
              <a:rPr lang="ru-RU" dirty="0" smtClean="0"/>
              <a:t>Неизвестные</a:t>
            </a:r>
            <a:r>
              <a:rPr lang="en-US" dirty="0"/>
              <a:t>:</a:t>
            </a:r>
            <a:r>
              <a:rPr lang="ru-RU" dirty="0" smtClean="0"/>
              <a:t> </a:t>
            </a:r>
            <a:r>
              <a:rPr lang="en-US" dirty="0" smtClean="0"/>
              <a:t>x = a</a:t>
            </a:r>
            <a:r>
              <a:rPr lang="ru-RU" baseline="30000" dirty="0" smtClean="0"/>
              <a:t>-1</a:t>
            </a:r>
            <a:r>
              <a:rPr lang="en-US" dirty="0" smtClean="0"/>
              <a:t>, y = –k:</a:t>
            </a:r>
            <a:br>
              <a:rPr lang="en-US" dirty="0" smtClean="0"/>
            </a:br>
            <a:r>
              <a:rPr lang="en-US" dirty="0" smtClean="0"/>
              <a:t>ax + my =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Вычисление обратного элемента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Малая теорема Ферма:</a:t>
            </a:r>
            <a:br>
              <a:rPr lang="ru-RU" dirty="0" smtClean="0"/>
            </a:br>
            <a:r>
              <a:rPr lang="ru-RU" dirty="0" smtClean="0"/>
              <a:t>  если </a:t>
            </a:r>
            <a:r>
              <a:rPr lang="en-US" b="1" dirty="0" smtClean="0"/>
              <a:t>p</a:t>
            </a:r>
            <a:r>
              <a:rPr lang="en-US" dirty="0" smtClean="0"/>
              <a:t> – </a:t>
            </a:r>
            <a:r>
              <a:rPr lang="ru-RU" dirty="0" smtClean="0"/>
              <a:t>простое число и </a:t>
            </a:r>
            <a:r>
              <a:rPr lang="ru-RU" b="1" dirty="0" smtClean="0"/>
              <a:t>(</a:t>
            </a:r>
            <a:r>
              <a:rPr lang="en-US" b="1" dirty="0" smtClean="0"/>
              <a:t>a, p) = 1</a:t>
            </a:r>
            <a:r>
              <a:rPr lang="en-US" dirty="0" smtClean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то </a:t>
            </a:r>
            <a:r>
              <a:rPr lang="en-US" b="1" dirty="0" smtClean="0"/>
              <a:t>a</a:t>
            </a:r>
            <a:r>
              <a:rPr lang="en-US" b="1" baseline="30000" dirty="0" smtClean="0"/>
              <a:t>p-1</a:t>
            </a:r>
            <a:r>
              <a:rPr lang="en-US" b="1" dirty="0" smtClean="0"/>
              <a:t> = 1</a:t>
            </a:r>
            <a:r>
              <a:rPr lang="ru-RU" b="1" dirty="0" smtClean="0"/>
              <a:t> </a:t>
            </a:r>
            <a:r>
              <a:rPr lang="en-US" b="1" dirty="0" smtClean="0"/>
              <a:t>mod p</a:t>
            </a:r>
          </a:p>
          <a:p>
            <a:r>
              <a:rPr lang="ru-RU" dirty="0" smtClean="0"/>
              <a:t>Следствие: </a:t>
            </a:r>
            <a:r>
              <a:rPr lang="en-US" b="1" dirty="0" err="1" smtClean="0"/>
              <a:t>a</a:t>
            </a:r>
            <a:r>
              <a:rPr lang="en-US" b="1" baseline="30000" dirty="0" err="1" smtClean="0"/>
              <a:t>p</a:t>
            </a:r>
            <a:r>
              <a:rPr lang="en-US" b="1" baseline="30000" dirty="0" smtClean="0"/>
              <a:t>-</a:t>
            </a:r>
            <a:r>
              <a:rPr lang="ru-RU" b="1" baseline="30000" dirty="0" smtClean="0"/>
              <a:t>2</a:t>
            </a:r>
            <a:r>
              <a:rPr lang="en-US" b="1" dirty="0" smtClean="0"/>
              <a:t> = a</a:t>
            </a:r>
            <a:r>
              <a:rPr lang="en-US" b="1" baseline="30000" dirty="0" smtClean="0"/>
              <a:t>-</a:t>
            </a:r>
            <a:r>
              <a:rPr lang="ru-RU" b="1" baseline="30000" dirty="0" smtClean="0"/>
              <a:t>1</a:t>
            </a:r>
            <a:r>
              <a:rPr lang="en-US" b="1" dirty="0" smtClean="0"/>
              <a:t> mod p</a:t>
            </a:r>
            <a:endParaRPr lang="ru-RU" dirty="0" smtClean="0"/>
          </a:p>
          <a:p>
            <a:r>
              <a:rPr lang="ru-RU" dirty="0" smtClean="0"/>
              <a:t>Теорема Эйлера:</a:t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ru-RU" dirty="0" smtClean="0"/>
              <a:t> если </a:t>
            </a:r>
            <a:r>
              <a:rPr lang="en-US" b="1" dirty="0" smtClean="0"/>
              <a:t>m &gt; 1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b="1" dirty="0" smtClean="0"/>
              <a:t>(</a:t>
            </a:r>
            <a:r>
              <a:rPr lang="en-US" b="1" dirty="0" smtClean="0"/>
              <a:t>a, m) = 1</a:t>
            </a:r>
            <a:r>
              <a:rPr lang="en-US" dirty="0" smtClean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то </a:t>
            </a:r>
            <a:r>
              <a:rPr lang="en-US" b="1" dirty="0" smtClean="0"/>
              <a:t>a</a:t>
            </a:r>
            <a:r>
              <a:rPr lang="el-GR" b="1" baseline="30000" dirty="0" smtClean="0"/>
              <a:t>φ</a:t>
            </a:r>
            <a:r>
              <a:rPr lang="ru-RU" b="1" baseline="30000" dirty="0" smtClean="0"/>
              <a:t>(</a:t>
            </a:r>
            <a:r>
              <a:rPr lang="en-US" b="1" baseline="30000" dirty="0" smtClean="0"/>
              <a:t>n</a:t>
            </a:r>
            <a:r>
              <a:rPr lang="ru-RU" b="1" baseline="30000" dirty="0" smtClean="0"/>
              <a:t>)</a:t>
            </a:r>
            <a:r>
              <a:rPr lang="en-US" b="1" dirty="0" smtClean="0"/>
              <a:t> = 1</a:t>
            </a:r>
            <a:r>
              <a:rPr lang="ru-RU" b="1" dirty="0" smtClean="0"/>
              <a:t> </a:t>
            </a:r>
            <a:r>
              <a:rPr lang="en-US" b="1" dirty="0" smtClean="0"/>
              <a:t>mod m</a:t>
            </a:r>
          </a:p>
          <a:p>
            <a:r>
              <a:rPr lang="ru-RU" dirty="0" smtClean="0"/>
              <a:t>Следствие: </a:t>
            </a:r>
            <a:r>
              <a:rPr lang="en-US" b="1" dirty="0" smtClean="0"/>
              <a:t>a</a:t>
            </a:r>
            <a:r>
              <a:rPr lang="el-GR" b="1" baseline="30000" dirty="0" smtClean="0"/>
              <a:t>φ</a:t>
            </a:r>
            <a:r>
              <a:rPr lang="ru-RU" b="1" baseline="30000" dirty="0" smtClean="0"/>
              <a:t>(</a:t>
            </a:r>
            <a:r>
              <a:rPr lang="en-US" b="1" baseline="30000" dirty="0" smtClean="0"/>
              <a:t>n</a:t>
            </a:r>
            <a:r>
              <a:rPr lang="ru-RU" b="1" baseline="30000" dirty="0" smtClean="0"/>
              <a:t>)</a:t>
            </a:r>
            <a:r>
              <a:rPr lang="en-US" b="1" baseline="30000" dirty="0" smtClean="0"/>
              <a:t>-1</a:t>
            </a:r>
            <a:r>
              <a:rPr lang="en-US" b="1" dirty="0" smtClean="0"/>
              <a:t> = a</a:t>
            </a:r>
            <a:r>
              <a:rPr lang="en-US" b="1" baseline="30000" dirty="0" smtClean="0"/>
              <a:t>-</a:t>
            </a:r>
            <a:r>
              <a:rPr lang="ru-RU" b="1" baseline="30000" dirty="0" smtClean="0"/>
              <a:t>1</a:t>
            </a:r>
            <a:r>
              <a:rPr lang="en-US" b="1" dirty="0" smtClean="0"/>
              <a:t> mod m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Быстрое возведение в степень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Используемые свойства: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</a:t>
            </a:r>
            <a:r>
              <a:rPr lang="en-US" baseline="30000" dirty="0" smtClean="0"/>
              <a:t>2n</a:t>
            </a:r>
            <a:r>
              <a:rPr lang="en-US" dirty="0" smtClean="0"/>
              <a:t> = (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</a:t>
            </a:r>
            <a:r>
              <a:rPr lang="en-US" baseline="30000" dirty="0" smtClean="0"/>
              <a:t>2n+1</a:t>
            </a:r>
            <a:r>
              <a:rPr lang="en-US" dirty="0" smtClean="0"/>
              <a:t> = (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∙ </a:t>
            </a:r>
            <a:r>
              <a:rPr lang="en-US" dirty="0" smtClean="0"/>
              <a:t>x</a:t>
            </a:r>
            <a:endParaRPr lang="ru-RU" dirty="0" smtClean="0"/>
          </a:p>
          <a:p>
            <a:r>
              <a:rPr lang="ru-RU" dirty="0" smtClean="0"/>
              <a:t>Алгоритм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int res 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1;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(n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&gt; 0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it-IT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 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res *= x;</a:t>
            </a:r>
            <a:br>
              <a:rPr lang="pt-BR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       x *= x;</a:t>
            </a:r>
            <a:br>
              <a:rPr lang="pt-BR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n &gt;&gt;=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t-BR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Решето Эратосфена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Позволяет получить все простые числа</a:t>
            </a:r>
            <a:br>
              <a:rPr lang="ru-RU" dirty="0" smtClean="0"/>
            </a:br>
            <a:r>
              <a:rPr lang="ru-RU" dirty="0" smtClean="0"/>
              <a:t>от 2 до </a:t>
            </a:r>
            <a:r>
              <a:rPr lang="en-US" dirty="0" smtClean="0"/>
              <a:t>N</a:t>
            </a:r>
          </a:p>
          <a:p>
            <a:r>
              <a:rPr lang="ru-RU" dirty="0" smtClean="0"/>
              <a:t>Алгоритм:</a:t>
            </a:r>
            <a:br>
              <a:rPr lang="ru-RU" dirty="0" smtClean="0"/>
            </a:br>
            <a:r>
              <a:rPr lang="ru-RU" dirty="0" smtClean="0"/>
              <a:t>1) Взять все числа от 2 до </a:t>
            </a:r>
            <a:r>
              <a:rPr lang="en-US" dirty="0" smtClean="0"/>
              <a:t>N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ru-RU" dirty="0" smtClean="0"/>
              <a:t>Для всех чисел в порядке возрастания:</a:t>
            </a:r>
            <a:br>
              <a:rPr lang="ru-RU" dirty="0" smtClean="0"/>
            </a:br>
            <a:r>
              <a:rPr lang="ru-RU" dirty="0" smtClean="0"/>
              <a:t>2.1) Найти очередное </a:t>
            </a:r>
            <a:r>
              <a:rPr lang="ru-RU" dirty="0" err="1" smtClean="0"/>
              <a:t>невычеркнутое</a:t>
            </a:r>
            <a:r>
              <a:rPr lang="ru-RU" dirty="0" smtClean="0"/>
              <a:t> число </a:t>
            </a:r>
            <a:r>
              <a:rPr lang="en-US" b="1" dirty="0" smtClean="0"/>
              <a:t>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2.2) </a:t>
            </a:r>
            <a:r>
              <a:rPr lang="ru-RU" dirty="0" smtClean="0"/>
              <a:t>Вычеркнуть все числа кратные </a:t>
            </a:r>
            <a:r>
              <a:rPr lang="en-US" b="1" dirty="0" smtClean="0"/>
              <a:t>k</a:t>
            </a:r>
            <a:r>
              <a:rPr lang="ru-RU" dirty="0" smtClean="0"/>
              <a:t>, кроме первого</a:t>
            </a:r>
            <a:br>
              <a:rPr lang="ru-RU" dirty="0" smtClean="0"/>
            </a:br>
            <a:r>
              <a:rPr lang="ru-RU" dirty="0" smtClean="0"/>
              <a:t>3) В результате останутся только простые числа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Решето Эратосфена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Оптимизации:</a:t>
            </a:r>
            <a:br>
              <a:rPr lang="ru-RU" dirty="0" smtClean="0"/>
            </a:br>
            <a:r>
              <a:rPr lang="ru-RU" dirty="0" smtClean="0"/>
              <a:t>Использование битового массива</a:t>
            </a:r>
            <a:br>
              <a:rPr lang="ru-RU" dirty="0" smtClean="0"/>
            </a:br>
            <a:r>
              <a:rPr lang="ru-RU" dirty="0" smtClean="0"/>
              <a:t>Учет только нечетных чисел</a:t>
            </a:r>
            <a:endParaRPr lang="en-US" dirty="0" smtClean="0"/>
          </a:p>
          <a:p>
            <a:r>
              <a:rPr lang="ru-RU" dirty="0" smtClean="0"/>
              <a:t>Оценка количества простых чисел</a:t>
            </a:r>
            <a:r>
              <a:rPr lang="en-US" dirty="0" smtClean="0"/>
              <a:t>, </a:t>
            </a:r>
            <a:r>
              <a:rPr lang="ru-RU" dirty="0" smtClean="0"/>
              <a:t>не превышающих число </a:t>
            </a:r>
            <a:r>
              <a:rPr lang="en-US" dirty="0" smtClean="0"/>
              <a:t>N</a:t>
            </a:r>
            <a:r>
              <a:rPr lang="ru-RU" dirty="0" smtClean="0"/>
              <a:t>: </a:t>
            </a:r>
            <a:r>
              <a:rPr lang="el-GR" dirty="0" smtClean="0"/>
              <a:t>π</a:t>
            </a:r>
            <a:r>
              <a:rPr lang="ru-RU" dirty="0" smtClean="0"/>
              <a:t>(</a:t>
            </a:r>
            <a:r>
              <a:rPr lang="en-US" dirty="0" smtClean="0"/>
              <a:t>N) ~ N / </a:t>
            </a:r>
            <a:r>
              <a:rPr lang="en-US" dirty="0" err="1" smtClean="0"/>
              <a:t>ln</a:t>
            </a:r>
            <a:r>
              <a:rPr lang="en-US" dirty="0" smtClean="0"/>
              <a:t>(N)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Разложение по степеням</a:t>
            </a:r>
            <a:br>
              <a:rPr lang="ru-RU" dirty="0" smtClean="0"/>
            </a:br>
            <a:r>
              <a:rPr lang="ru-RU" dirty="0" smtClean="0"/>
              <a:t>простых множителей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Основная теорема арифметики:</a:t>
            </a:r>
            <a:br>
              <a:rPr lang="ru-RU" dirty="0" smtClean="0"/>
            </a:br>
            <a:r>
              <a:rPr lang="ru-RU" dirty="0" smtClean="0"/>
              <a:t>каждое число </a:t>
            </a:r>
            <a:r>
              <a:rPr lang="en-US" b="1" dirty="0" smtClean="0"/>
              <a:t>n</a:t>
            </a:r>
            <a:r>
              <a:rPr lang="en-US" dirty="0" smtClean="0"/>
              <a:t> </a:t>
            </a:r>
            <a:r>
              <a:rPr lang="en-US" b="1" dirty="0" smtClean="0"/>
              <a:t>&gt; 1 </a:t>
            </a:r>
            <a:r>
              <a:rPr lang="ru-RU" dirty="0" smtClean="0"/>
              <a:t>может быть представлено в виде единственного разложения на простые множители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3108" y="3857628"/>
          <a:ext cx="4675467" cy="906468"/>
        </p:xfrm>
        <a:graphic>
          <a:graphicData uri="http://schemas.openxmlformats.org/presentationml/2006/ole">
            <p:oleObj spid="_x0000_s4098" name="Формула" r:id="rId3" imgW="12445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разложения</a:t>
            </a:r>
            <a:br>
              <a:rPr lang="ru-RU" dirty="0" smtClean="0"/>
            </a:br>
            <a:r>
              <a:rPr lang="ru-RU" dirty="0" smtClean="0"/>
              <a:t> на простые множители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Множители числа </a:t>
            </a:r>
            <a:r>
              <a:rPr lang="en-US" dirty="0" smtClean="0"/>
              <a:t>N </a:t>
            </a:r>
            <a:r>
              <a:rPr lang="ru-RU" dirty="0" smtClean="0"/>
              <a:t>подбираются перебором из диапазона </a:t>
            </a:r>
            <a:r>
              <a:rPr lang="en-US" dirty="0" smtClean="0"/>
              <a:t>[2, N</a:t>
            </a:r>
            <a:r>
              <a:rPr lang="en-US" baseline="30000" dirty="0" smtClean="0"/>
              <a:t>1/2</a:t>
            </a:r>
            <a:r>
              <a:rPr lang="en-US" dirty="0" smtClean="0"/>
              <a:t>]</a:t>
            </a:r>
          </a:p>
          <a:p>
            <a:r>
              <a:rPr lang="ru-RU" dirty="0" smtClean="0"/>
              <a:t>Для проверки делимости используется оператор взятия остатка от деления (</a:t>
            </a:r>
            <a:r>
              <a:rPr lang="en-US" dirty="0" smtClean="0"/>
              <a:t>%)</a:t>
            </a:r>
            <a:endParaRPr lang="ru-RU" dirty="0" smtClean="0"/>
          </a:p>
          <a:p>
            <a:r>
              <a:rPr lang="ru-RU" dirty="0" smtClean="0"/>
              <a:t>При обнаружении очередного множителя делим </a:t>
            </a:r>
            <a:r>
              <a:rPr lang="en-US" dirty="0" smtClean="0"/>
              <a:t>N </a:t>
            </a:r>
            <a:r>
              <a:rPr lang="ru-RU" dirty="0" smtClean="0"/>
              <a:t>на этот множитель и сокращаем интервал</a:t>
            </a:r>
          </a:p>
          <a:p>
            <a:r>
              <a:rPr lang="ru-RU" dirty="0" smtClean="0"/>
              <a:t>Если ни одного множителя не найдено,</a:t>
            </a:r>
            <a:br>
              <a:rPr lang="ru-RU" dirty="0" smtClean="0"/>
            </a:br>
            <a:r>
              <a:rPr lang="ru-RU" dirty="0" smtClean="0"/>
              <a:t>то </a:t>
            </a:r>
            <a:r>
              <a:rPr lang="en-US" dirty="0" smtClean="0"/>
              <a:t>N – </a:t>
            </a:r>
            <a:r>
              <a:rPr lang="ru-RU" dirty="0" smtClean="0"/>
              <a:t>простое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Эйлера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Числа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взаимно простые, если </a:t>
            </a:r>
            <a:r>
              <a:rPr lang="ru-RU" b="1" dirty="0" smtClean="0"/>
              <a:t>(</a:t>
            </a:r>
            <a:r>
              <a:rPr lang="en-US" b="1" dirty="0" smtClean="0"/>
              <a:t>a, b</a:t>
            </a:r>
            <a:r>
              <a:rPr lang="ru-RU" b="1" dirty="0" smtClean="0"/>
              <a:t>)</a:t>
            </a:r>
            <a:r>
              <a:rPr lang="en-US" b="1" dirty="0" smtClean="0"/>
              <a:t> = 1</a:t>
            </a:r>
          </a:p>
          <a:p>
            <a:r>
              <a:rPr lang="ru-RU" dirty="0" smtClean="0"/>
              <a:t>Функция </a:t>
            </a:r>
            <a:r>
              <a:rPr lang="el-GR" b="1" dirty="0" smtClean="0"/>
              <a:t>φ</a:t>
            </a:r>
            <a:r>
              <a:rPr lang="ru-RU" b="1" dirty="0" smtClean="0"/>
              <a:t>(</a:t>
            </a:r>
            <a:r>
              <a:rPr lang="en-US" b="1" dirty="0" smtClean="0"/>
              <a:t>n</a:t>
            </a:r>
            <a:r>
              <a:rPr lang="ru-RU" b="1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количество натуральных чисел меньших </a:t>
            </a:r>
            <a:r>
              <a:rPr lang="en-US" b="1" dirty="0" smtClean="0"/>
              <a:t>n</a:t>
            </a:r>
            <a:r>
              <a:rPr lang="ru-RU" dirty="0" smtClean="0"/>
              <a:t>, которые взаимно простые с </a:t>
            </a:r>
            <a:r>
              <a:rPr lang="en-US" b="1" dirty="0" smtClean="0"/>
              <a:t>n</a:t>
            </a:r>
            <a:endParaRPr lang="en-US" b="1" dirty="0" smtClean="0"/>
          </a:p>
          <a:p>
            <a:r>
              <a:rPr lang="ru-RU" dirty="0" smtClean="0"/>
              <a:t>Значение функции: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4572008"/>
          <a:ext cx="4229125" cy="1071570"/>
        </p:xfrm>
        <a:graphic>
          <a:graphicData uri="http://schemas.openxmlformats.org/presentationml/2006/ole">
            <p:oleObj spid="_x0000_s6146" name="Формула" r:id="rId3" imgW="140940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Наибольший общий делитель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Обозначения:</a:t>
            </a:r>
            <a:br>
              <a:rPr lang="ru-RU" dirty="0" smtClean="0"/>
            </a:br>
            <a:r>
              <a:rPr lang="ru-RU" dirty="0" smtClean="0"/>
              <a:t>НОД(</a:t>
            </a:r>
            <a:r>
              <a:rPr lang="en-US" dirty="0" smtClean="0"/>
              <a:t>a, b)</a:t>
            </a:r>
            <a:br>
              <a:rPr lang="en-US" dirty="0" smtClean="0"/>
            </a:br>
            <a:r>
              <a:rPr lang="en-US" dirty="0" err="1" smtClean="0"/>
              <a:t>gcd</a:t>
            </a:r>
            <a:r>
              <a:rPr lang="en-US" dirty="0" smtClean="0"/>
              <a:t>(a, b)</a:t>
            </a:r>
            <a:br>
              <a:rPr lang="en-US" dirty="0" smtClean="0"/>
            </a:br>
            <a:r>
              <a:rPr lang="en-US" dirty="0" smtClean="0"/>
              <a:t>(a, b)</a:t>
            </a:r>
          </a:p>
          <a:p>
            <a:r>
              <a:rPr lang="ru-RU" dirty="0" smtClean="0"/>
              <a:t>Свойства:</a:t>
            </a:r>
            <a:br>
              <a:rPr lang="ru-RU" dirty="0" smtClean="0"/>
            </a:br>
            <a:r>
              <a:rPr lang="en-US" dirty="0" smtClean="0"/>
              <a:t>1) </a:t>
            </a:r>
            <a:r>
              <a:rPr lang="ru-RU" dirty="0" smtClean="0"/>
              <a:t>НОД</a:t>
            </a:r>
            <a:r>
              <a:rPr lang="en-US" dirty="0" smtClean="0"/>
              <a:t>(a, </a:t>
            </a:r>
            <a:r>
              <a:rPr lang="en-US" dirty="0" smtClean="0"/>
              <a:t>0)</a:t>
            </a:r>
            <a:r>
              <a:rPr lang="ru-RU" dirty="0" smtClean="0"/>
              <a:t> </a:t>
            </a:r>
            <a:r>
              <a:rPr lang="ru-RU" dirty="0" smtClean="0"/>
              <a:t>= </a:t>
            </a:r>
            <a:r>
              <a:rPr lang="ru-RU" dirty="0" smtClean="0"/>
              <a:t>НОД</a:t>
            </a:r>
            <a:r>
              <a:rPr lang="en-US" dirty="0" smtClean="0"/>
              <a:t>(0, a) = 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ru-RU" dirty="0" smtClean="0"/>
              <a:t>если </a:t>
            </a:r>
            <a:r>
              <a:rPr lang="en-US" b="1" dirty="0" smtClean="0"/>
              <a:t>a </a:t>
            </a:r>
            <a:r>
              <a:rPr lang="en-US" b="1" dirty="0" smtClean="0"/>
              <a:t>= </a:t>
            </a:r>
            <a:r>
              <a:rPr lang="en-US" b="1" dirty="0" err="1" smtClean="0"/>
              <a:t>qb</a:t>
            </a:r>
            <a:r>
              <a:rPr lang="en-US" b="1" dirty="0" smtClean="0"/>
              <a:t> </a:t>
            </a:r>
            <a:r>
              <a:rPr lang="en-US" b="1" dirty="0" smtClean="0"/>
              <a:t>+ r</a:t>
            </a:r>
            <a:r>
              <a:rPr lang="en-US" dirty="0" smtClean="0"/>
              <a:t>, </a:t>
            </a:r>
            <a:r>
              <a:rPr lang="ru-RU" dirty="0" smtClean="0"/>
              <a:t>то НОД</a:t>
            </a:r>
            <a:r>
              <a:rPr lang="en-US" dirty="0" smtClean="0"/>
              <a:t>(a, b)</a:t>
            </a:r>
            <a:r>
              <a:rPr lang="ru-RU" dirty="0" smtClean="0"/>
              <a:t> = НОД</a:t>
            </a:r>
            <a:r>
              <a:rPr lang="en-US" dirty="0" smtClean="0"/>
              <a:t>(b, </a:t>
            </a:r>
            <a:r>
              <a:rPr lang="en-US" dirty="0" smtClean="0"/>
              <a:t>r)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Евклида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Используется рекурсивная формула:</a:t>
            </a:r>
            <a:br>
              <a:rPr lang="ru-RU" dirty="0" smtClean="0"/>
            </a:br>
            <a:r>
              <a:rPr lang="ru-RU" dirty="0" smtClean="0"/>
              <a:t>если </a:t>
            </a:r>
            <a:r>
              <a:rPr lang="en-US" dirty="0" smtClean="0"/>
              <a:t>b = 0</a:t>
            </a:r>
            <a:r>
              <a:rPr lang="ru-RU" dirty="0" smtClean="0"/>
              <a:t>, то </a:t>
            </a:r>
            <a:r>
              <a:rPr lang="en-US" dirty="0" err="1" smtClean="0"/>
              <a:t>Gcd</a:t>
            </a:r>
            <a:r>
              <a:rPr lang="en-US" dirty="0" smtClean="0"/>
              <a:t>(a, b) = a</a:t>
            </a:r>
            <a:br>
              <a:rPr lang="en-US" dirty="0" smtClean="0"/>
            </a:br>
            <a:r>
              <a:rPr lang="ru-RU" dirty="0" smtClean="0"/>
              <a:t>иначе </a:t>
            </a:r>
            <a:r>
              <a:rPr lang="en-US" dirty="0" err="1" smtClean="0"/>
              <a:t>Gcd</a:t>
            </a:r>
            <a:r>
              <a:rPr lang="en-US" dirty="0" smtClean="0"/>
              <a:t>(a, b) 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, a % b)</a:t>
            </a:r>
            <a:endParaRPr lang="en-US" dirty="0" smtClean="0"/>
          </a:p>
          <a:p>
            <a:r>
              <a:rPr lang="ru-RU" dirty="0" smtClean="0"/>
              <a:t>Примеры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2800" dirty="0" smtClean="0"/>
              <a:t>(42, 75) = (33, 42) = (9, 33) = (6, 9) = (3, 6) = (0, 3) = 3</a:t>
            </a:r>
            <a:br>
              <a:rPr lang="ru-RU" sz="2800" dirty="0" smtClean="0"/>
            </a:br>
            <a:r>
              <a:rPr lang="ru-RU" sz="2800" dirty="0" smtClean="0"/>
              <a:t>(13, 5) = (5, 13) = (3, 5) = (2, 3) = (1, 2) = (0, 1) = 1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Наименьшее общее кратное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Обозначения:</a:t>
            </a:r>
            <a:br>
              <a:rPr lang="ru-RU" dirty="0" smtClean="0"/>
            </a:br>
            <a:r>
              <a:rPr lang="ru-RU" dirty="0" smtClean="0"/>
              <a:t>НОК(</a:t>
            </a:r>
            <a:r>
              <a:rPr lang="en-US" dirty="0" smtClean="0"/>
              <a:t>a, b)</a:t>
            </a:r>
            <a:br>
              <a:rPr lang="en-US" dirty="0" smtClean="0"/>
            </a:br>
            <a:r>
              <a:rPr lang="en-US" dirty="0" smtClean="0"/>
              <a:t>lcm(a, b)</a:t>
            </a:r>
            <a:br>
              <a:rPr lang="en-US" dirty="0" smtClean="0"/>
            </a:br>
            <a:r>
              <a:rPr lang="en-US" dirty="0" smtClean="0"/>
              <a:t>[a, b]</a:t>
            </a:r>
          </a:p>
          <a:p>
            <a:r>
              <a:rPr lang="ru-RU" dirty="0" smtClean="0"/>
              <a:t>Способ вычисления:</a:t>
            </a:r>
            <a:br>
              <a:rPr lang="ru-RU" dirty="0" smtClean="0"/>
            </a:br>
            <a:r>
              <a:rPr lang="ru-RU" dirty="0" smtClean="0"/>
              <a:t>НОК(</a:t>
            </a:r>
            <a:r>
              <a:rPr lang="en-US" dirty="0" smtClean="0"/>
              <a:t>a, b) = </a:t>
            </a:r>
            <a:r>
              <a:rPr lang="en-US" dirty="0" smtClean="0"/>
              <a:t>a / </a:t>
            </a:r>
            <a:r>
              <a:rPr lang="ru-RU" dirty="0" smtClean="0"/>
              <a:t>НОД(</a:t>
            </a:r>
            <a:r>
              <a:rPr lang="en-US" dirty="0" smtClean="0"/>
              <a:t>a, b) </a:t>
            </a:r>
            <a:r>
              <a:rPr lang="en-US" dirty="0" smtClean="0"/>
              <a:t>* </a:t>
            </a:r>
            <a:r>
              <a:rPr lang="en-US" dirty="0" smtClean="0"/>
              <a:t>b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504</Words>
  <Application>Microsoft Office PowerPoint</Application>
  <PresentationFormat>Экран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Элементы теории чисел</vt:lpstr>
      <vt:lpstr>Решето Эратосфена</vt:lpstr>
      <vt:lpstr>Решето Эратосфена</vt:lpstr>
      <vt:lpstr>Разложение по степеням простых множителей</vt:lpstr>
      <vt:lpstr>Алгоритм разложения  на простые множители</vt:lpstr>
      <vt:lpstr>Функция Эйлера</vt:lpstr>
      <vt:lpstr>Наибольший общий делитель</vt:lpstr>
      <vt:lpstr>Алгоритм Евклида</vt:lpstr>
      <vt:lpstr>Наименьшее общее кратное</vt:lpstr>
      <vt:lpstr>Расширенный алгоритм Евклида</vt:lpstr>
      <vt:lpstr>Расширенный алгоритм Евклида</vt:lpstr>
      <vt:lpstr>Расширенный алгоритм Евклида (пример)</vt:lpstr>
      <vt:lpstr>Кольцо вычетов по модулю m</vt:lpstr>
      <vt:lpstr>Свойства сложения в Zm</vt:lpstr>
      <vt:lpstr>Свойства умножения в Zm</vt:lpstr>
      <vt:lpstr>Обратный элемент a-1 в Zm</vt:lpstr>
      <vt:lpstr>Вычисление обратного элемента</vt:lpstr>
      <vt:lpstr>Вычисление обратного элемента</vt:lpstr>
      <vt:lpstr>Быстрое возведение в степень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42</cp:revision>
  <dcterms:created xsi:type="dcterms:W3CDTF">2012-10-14T23:22:48Z</dcterms:created>
  <dcterms:modified xsi:type="dcterms:W3CDTF">2013-10-20T20:47:36Z</dcterms:modified>
</cp:coreProperties>
</file>